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2" r:id="rId4"/>
    <p:sldId id="259" r:id="rId5"/>
    <p:sldId id="263" r:id="rId6"/>
    <p:sldId id="269" r:id="rId7"/>
    <p:sldId id="273" r:id="rId8"/>
    <p:sldId id="270" r:id="rId9"/>
    <p:sldId id="268" r:id="rId10"/>
    <p:sldId id="265" r:id="rId11"/>
    <p:sldId id="271" r:id="rId12"/>
    <p:sldId id="267" r:id="rId13"/>
    <p:sldId id="266" r:id="rId14"/>
    <p:sldId id="279" r:id="rId15"/>
    <p:sldId id="276" r:id="rId16"/>
    <p:sldId id="277" r:id="rId17"/>
    <p:sldId id="278" r:id="rId18"/>
    <p:sldId id="298" r:id="rId19"/>
    <p:sldId id="299" r:id="rId20"/>
    <p:sldId id="300" r:id="rId21"/>
    <p:sldId id="301" r:id="rId22"/>
    <p:sldId id="302" r:id="rId23"/>
    <p:sldId id="274" r:id="rId24"/>
    <p:sldId id="280" r:id="rId25"/>
    <p:sldId id="281" r:id="rId26"/>
    <p:sldId id="282" r:id="rId27"/>
    <p:sldId id="283" r:id="rId28"/>
    <p:sldId id="291" r:id="rId29"/>
    <p:sldId id="292" r:id="rId30"/>
    <p:sldId id="296" r:id="rId31"/>
    <p:sldId id="297" r:id="rId32"/>
    <p:sldId id="293" r:id="rId33"/>
    <p:sldId id="294" r:id="rId34"/>
    <p:sldId id="295" r:id="rId35"/>
    <p:sldId id="284" r:id="rId36"/>
    <p:sldId id="285" r:id="rId37"/>
    <p:sldId id="289" r:id="rId38"/>
    <p:sldId id="290" r:id="rId39"/>
    <p:sldId id="286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/>
    <p:restoredTop sz="94575"/>
  </p:normalViewPr>
  <p:slideViewPr>
    <p:cSldViewPr snapToGrid="0">
      <p:cViewPr varScale="1">
        <p:scale>
          <a:sx n="112" d="100"/>
          <a:sy n="112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E0E1B8-BB02-CCFC-FA23-7CA295DBF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76A5FE8-0FC9-55EE-71BC-DC85721DC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BECAFF-2C60-8614-B3FD-77480CFA0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DAB264-A262-C5BD-2594-50291F1C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E6AF56-949B-2571-45AF-18E576A4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42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9079C2-3066-E032-C637-B8C08DD2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7D59388-5E03-A852-7B47-FED79FA44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9FE981-C86D-8122-40AE-877A50D1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13FA80-B174-3448-3199-27C57C78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0E0758-7F04-F801-F7CA-8520DF2D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92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DF43AF0-1B50-C25C-97FE-01F74C28E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C85144-B813-0161-CE7E-2C6CAA63A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AF82D5-8895-9689-DA3A-E4285EC9D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53B2EC-B0CF-1F61-E131-D92D4C51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667647-7764-F6A8-868F-C761F434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69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EAF1C7-6482-4EC5-B0E2-9FFC6DF1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FC30F-AA5D-32BD-A853-DB993D79D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0719C4-D1F2-8F51-97DB-7D5A99B8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20D270-F874-A86C-9C81-F9822C0D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9654A4-0316-56CB-12AB-B33E68DE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25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C31190-9F61-2688-B042-141525A6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A7B110-27D7-C070-DD87-245A8A8E3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2234E9-ADB9-0B49-A7D1-07733E7EF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882CCC-276D-A2AA-3DDF-B7BBBC87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2289FB-9302-C02B-9A1D-7858D872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75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2C51D-2CA3-CC94-F57C-6ECF1A2A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6BC51-CF26-28FC-55E1-2054164CF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397EE5E-D535-1677-1C87-0E825C600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8E108E6-2726-91FF-D9A7-65E43E6A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442CDC-D547-8C8A-6F21-C1C5C6F81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8E49795-88CB-2139-2B5B-395455CF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7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CBFE8-A77D-2989-B07B-057596A42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597BCF-9410-191D-25A2-C69B20F79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7CD5FB8-0DF1-01B8-7315-004669493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B1857D-0CA6-D238-02F2-6F392C1EE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655898B-6E1B-C164-000C-6828E65E2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6DF64AB-5B78-2185-7155-91A6FF467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43EB399-0FF8-CB03-12F6-7D32E7CF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4F8326A-DEBC-2640-743F-123FFE4E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141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1DA713-A342-9DEC-355B-4782EF23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DABCE44-2525-2D81-BA90-2BFE6AB30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1072A48-558E-0D6B-AF61-D0664E60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E8DBBFA-2CC5-F205-5F05-CF8CDFB0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98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45C2F83-AC78-2236-8150-251A4388C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FBC247C-F5CE-74AE-64B6-66CE0E1E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ACC566-39E0-8942-E586-677B03D5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1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E5C98F-8E0A-5222-3050-1888C012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47AF4-8A6D-C380-8480-92449FFBE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EBA7E13-6E17-93E1-1DB0-46BCCB02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3BEAAAC-5A88-554A-1CB1-691A8CB1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115E49-9750-AD58-291C-FEFCB012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FFDD486-5AFB-BC8C-D9B5-39B2D1EA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77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74AEC0-375A-A5C3-A69B-A4F62AF90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E76F4C3-ECAE-7C22-AC77-00C8FBF03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C9A40A-428F-D9EF-70C4-A98F57641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88871E4-C0AB-31F3-65BB-FA854673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144D13F-CFFB-F2C3-BE65-56F7E3236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110EB7-9673-1B57-43C5-2BBF28B8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24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bg1">
                <a:lumMod val="95000"/>
              </a:schemeClr>
            </a:gs>
            <a:gs pos="72000">
              <a:schemeClr val="bg1">
                <a:lumMod val="85000"/>
              </a:schemeClr>
            </a:gs>
            <a:gs pos="86000">
              <a:schemeClr val="bg1">
                <a:lumMod val="75000"/>
              </a:schemeClr>
            </a:gs>
            <a:gs pos="99000">
              <a:schemeClr val="bg1">
                <a:lumMod val="7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08734D3-051B-4864-9A88-5318613B0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1FC761-10E5-866D-1668-1D2E1A070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1D4C33-D9D7-F422-5E0C-9D8FA464B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274108-25A1-544B-BFFD-05F79C140938}" type="datetimeFigureOut">
              <a:rPr lang="it-IT" smtClean="0"/>
              <a:t>26/07/25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CA8BBF-2891-6D43-4F41-FF8204CBA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3660BA-81C9-82BB-C3DD-C167EC4DB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BCEC31-3E26-D14F-886A-198AA929A2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666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C2D1241B-5C2D-570E-69BE-05E9ABF33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0519"/>
            <a:ext cx="9144000" cy="685092"/>
          </a:xfrm>
        </p:spPr>
        <p:txBody>
          <a:bodyPr>
            <a:normAutofit/>
          </a:bodyPr>
          <a:lstStyle/>
          <a:p>
            <a:r>
              <a:rPr lang="it-IT" sz="4000" dirty="0" err="1">
                <a:latin typeface="Aptos" panose="020B0004020202020204" pitchFamily="34" charset="0"/>
              </a:rPr>
              <a:t>iWalk</a:t>
            </a:r>
            <a:endParaRPr lang="it-IT" sz="40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DAB141C8-C792-78B6-7566-358C88AA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1094678"/>
            <a:ext cx="3594100" cy="3530600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67C33C2-ADBB-7D41-CA6B-38FB972FB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686974"/>
              </p:ext>
            </p:extLst>
          </p:nvPr>
        </p:nvGraphicFramePr>
        <p:xfrm>
          <a:off x="62163" y="6437977"/>
          <a:ext cx="1206767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3837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6033837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>
                          <a:solidFill>
                            <a:schemeClr val="tx1"/>
                          </a:solidFill>
                        </a:rPr>
                        <a:t>Corso di Fondamenti di Intelligenza Artificiale 2024/2025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>
                          <a:solidFill>
                            <a:schemeClr val="tx1"/>
                          </a:solidFill>
                        </a:rPr>
                        <a:t>Roberto Ambrosino - Matricola 0512117886</a:t>
                      </a:r>
                    </a:p>
                    <a:p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775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D2ABB-EDDA-8269-153F-244E395B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CFFEB9F6-6DF8-AC95-6FC8-65AA8CAC5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7B7C5CE8-B870-FF16-2FA8-5EC3BCA3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CE3E9E3-D942-BDE0-8850-0214438CA353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01D15D-A9CE-315A-30B7-AFBB187F915E}"/>
              </a:ext>
            </a:extLst>
          </p:cNvPr>
          <p:cNvSpPr txBox="1"/>
          <p:nvPr/>
        </p:nvSpPr>
        <p:spPr>
          <a:xfrm>
            <a:off x="1957136" y="3075057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Flusso dei dati</a:t>
            </a:r>
          </a:p>
        </p:txBody>
      </p:sp>
    </p:spTree>
    <p:extLst>
      <p:ext uri="{BB962C8B-B14F-4D97-AF65-F5344CB8AC3E}">
        <p14:creationId xmlns:p14="http://schemas.microsoft.com/office/powerpoint/2010/main" val="20638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9E81-6730-0075-1CCA-2CED70FB5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BE532250-7666-CA23-588C-5FD2DC9C1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F34F05C7-3308-B830-D51A-DA228AFBE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118B1196-AEC0-D814-BDBA-7DBF5E1B3EDD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CD6958-ACAB-2B89-E469-05DA9B2C9304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Flusso dei dati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F2350500-CEBB-A811-BC6E-010E9E04A8AB}"/>
              </a:ext>
            </a:extLst>
          </p:cNvPr>
          <p:cNvGraphicFramePr>
            <a:graphicFrameLocks noGrp="1"/>
          </p:cNvGraphicFramePr>
          <p:nvPr/>
        </p:nvGraphicFramePr>
        <p:xfrm>
          <a:off x="4068010" y="4118037"/>
          <a:ext cx="11887203" cy="178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1">
                  <a:extLst>
                    <a:ext uri="{9D8B030D-6E8A-4147-A177-3AD203B41FA5}">
                      <a16:colId xmlns:a16="http://schemas.microsoft.com/office/drawing/2014/main" val="1090061839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3112690142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3832287607"/>
                    </a:ext>
                  </a:extLst>
                </a:gridCol>
              </a:tblGrid>
              <a:tr h="1787804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Smartwatch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Raccoglie dati sulle kcal bruciate e sui passi effettuati semplicemente indossandolo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413612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7E367036-085E-CB37-9643-81A371EE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365" y="1925449"/>
            <a:ext cx="2301269" cy="23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7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24283-FEE9-8C77-7596-90EFF82F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E3C97CD-4D14-769E-71E2-763080D42974}"/>
              </a:ext>
            </a:extLst>
          </p:cNvPr>
          <p:cNvSpPr/>
          <p:nvPr/>
        </p:nvSpPr>
        <p:spPr>
          <a:xfrm>
            <a:off x="7436173" y="2099530"/>
            <a:ext cx="950335" cy="2040169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1482483-47F2-5E71-CAF7-5922EC310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B48A1FAC-EDAA-8BF8-5EBD-97E8076D2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AF639197-4B77-A3E7-35C4-34AA2B363D0C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134BA1B-5E21-9213-562A-CD156541744A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Flusso dei dati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0F896CC9-04B3-65B2-7A2B-15B20D2DB455}"/>
              </a:ext>
            </a:extLst>
          </p:cNvPr>
          <p:cNvGraphicFramePr>
            <a:graphicFrameLocks noGrp="1"/>
          </p:cNvGraphicFramePr>
          <p:nvPr/>
        </p:nvGraphicFramePr>
        <p:xfrm>
          <a:off x="1967741" y="4178195"/>
          <a:ext cx="11887203" cy="178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1">
                  <a:extLst>
                    <a:ext uri="{9D8B030D-6E8A-4147-A177-3AD203B41FA5}">
                      <a16:colId xmlns:a16="http://schemas.microsoft.com/office/drawing/2014/main" val="1090061839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3112690142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3832287607"/>
                    </a:ext>
                  </a:extLst>
                </a:gridCol>
              </a:tblGrid>
              <a:tr h="1787804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Smartwatch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Raccoglie dati sulle kcal bruciate e sui passi effettuati semplicemente indossandolo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iPhone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Memorizza i dati raccolti dallo smartwatch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413612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272A4C8F-00AE-23E3-7BDF-94D191930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096" y="1985607"/>
            <a:ext cx="2301269" cy="2301269"/>
          </a:xfrm>
          <a:prstGeom prst="rect">
            <a:avLst/>
          </a:prstGeom>
        </p:spPr>
      </p:pic>
      <p:pic>
        <p:nvPicPr>
          <p:cNvPr id="5" name="Immagine 4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9812C85-11AA-4A9A-711B-059DB2961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546" y="2061034"/>
            <a:ext cx="1045591" cy="2117161"/>
          </a:xfrm>
          <a:prstGeom prst="rect">
            <a:avLst/>
          </a:prstGeom>
        </p:spPr>
      </p:pic>
      <p:pic>
        <p:nvPicPr>
          <p:cNvPr id="13" name="Immagine 12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B3E863E0-21A2-033E-8ECC-8D44402D0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894" y="2645333"/>
            <a:ext cx="987592" cy="98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AFC3-351D-C4D2-2E65-FB303712E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35D587D-289B-52C8-4C7A-7F513F6EDB88}"/>
              </a:ext>
            </a:extLst>
          </p:cNvPr>
          <p:cNvSpPr/>
          <p:nvPr/>
        </p:nvSpPr>
        <p:spPr>
          <a:xfrm>
            <a:off x="9623781" y="2099529"/>
            <a:ext cx="950335" cy="2040169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5C698097-F9C5-CD0C-BBAC-2DC7FDF6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154" y="2061034"/>
            <a:ext cx="1045591" cy="2117161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5E5C5E9-5C08-7B72-D2B5-A1D93606ABD9}"/>
              </a:ext>
            </a:extLst>
          </p:cNvPr>
          <p:cNvSpPr/>
          <p:nvPr/>
        </p:nvSpPr>
        <p:spPr>
          <a:xfrm>
            <a:off x="5620830" y="2099530"/>
            <a:ext cx="950335" cy="2040169"/>
          </a:xfrm>
          <a:prstGeom prst="roundRect">
            <a:avLst>
              <a:gd name="adj" fmla="val 1528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374234E-01B7-AFF3-6865-18F1979B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3F19AE60-B23B-0D53-47E5-CF102DF4B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F312FE91-C8EE-8FE0-8107-6EAE87F7B37A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0BD9B8-10FF-348A-34D7-2EABF6098974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Flusso dei dati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86843A8-9DE1-C720-A727-4BD56FAA86CD}"/>
              </a:ext>
            </a:extLst>
          </p:cNvPr>
          <p:cNvGraphicFramePr>
            <a:graphicFrameLocks noGrp="1"/>
          </p:cNvGraphicFramePr>
          <p:nvPr/>
        </p:nvGraphicFramePr>
        <p:xfrm>
          <a:off x="152398" y="4178195"/>
          <a:ext cx="11887203" cy="178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1">
                  <a:extLst>
                    <a:ext uri="{9D8B030D-6E8A-4147-A177-3AD203B41FA5}">
                      <a16:colId xmlns:a16="http://schemas.microsoft.com/office/drawing/2014/main" val="1090061839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3112690142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3832287607"/>
                    </a:ext>
                  </a:extLst>
                </a:gridCol>
              </a:tblGrid>
              <a:tr h="1787804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Smartwatch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Raccoglie dati sulle kcal bruciate e sui passi effettuati semplicemente indossandolo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iPhone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Memorizza i dati raccolti dallo smartwatch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iWalk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Utilizza i dati memorizzati nell’iPhone per creare un modello di regressione lineare per effettuare previsioni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413612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F07E1B56-3EB6-8F6A-5793-A79E6AF6E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753" y="1985607"/>
            <a:ext cx="2301269" cy="2301269"/>
          </a:xfrm>
          <a:prstGeom prst="rect">
            <a:avLst/>
          </a:prstGeom>
        </p:spPr>
      </p:pic>
      <p:pic>
        <p:nvPicPr>
          <p:cNvPr id="5" name="Immagine 4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F890CE1E-15DE-2767-9423-297DCB4E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03" y="2061034"/>
            <a:ext cx="1045591" cy="2117161"/>
          </a:xfrm>
          <a:prstGeom prst="rect">
            <a:avLst/>
          </a:prstGeom>
        </p:spPr>
      </p:pic>
      <p:pic>
        <p:nvPicPr>
          <p:cNvPr id="13" name="Immagine 12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9D8480AC-8272-A976-EE17-A84EC43C0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551" y="2645333"/>
            <a:ext cx="987592" cy="987592"/>
          </a:xfrm>
          <a:prstGeom prst="rect">
            <a:avLst/>
          </a:prstGeom>
        </p:spPr>
      </p:pic>
      <p:pic>
        <p:nvPicPr>
          <p:cNvPr id="14" name="Immagine 13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3894CDAF-6CF3-7208-70CE-C52561A14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678" y="2630215"/>
            <a:ext cx="987592" cy="98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2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A79A3-719C-70C2-BFF3-609BFE024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DB8282F-2A62-C5EF-8960-9492D1CF7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C2199228-B536-1FD2-1A94-9B71D765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ED8DBB5-B1F8-9E22-1F54-E3ADABC1CAAC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FEF870-7C16-6A7B-EC41-DDCDDE83F798}"/>
              </a:ext>
            </a:extLst>
          </p:cNvPr>
          <p:cNvSpPr txBox="1"/>
          <p:nvPr/>
        </p:nvSpPr>
        <p:spPr>
          <a:xfrm>
            <a:off x="1957136" y="3075057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Creazione del dataset</a:t>
            </a:r>
          </a:p>
        </p:txBody>
      </p:sp>
    </p:spTree>
    <p:extLst>
      <p:ext uri="{BB962C8B-B14F-4D97-AF65-F5344CB8AC3E}">
        <p14:creationId xmlns:p14="http://schemas.microsoft.com/office/powerpoint/2010/main" val="108055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875F6-0412-3162-8488-56F8B14A7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345DFFB-B8C3-4981-02F0-EC1B69144897}"/>
              </a:ext>
            </a:extLst>
          </p:cNvPr>
          <p:cNvSpPr/>
          <p:nvPr/>
        </p:nvSpPr>
        <p:spPr>
          <a:xfrm>
            <a:off x="8964128" y="384179"/>
            <a:ext cx="2717934" cy="6089641"/>
          </a:xfrm>
          <a:prstGeom prst="roundRect">
            <a:avLst>
              <a:gd name="adj" fmla="val 7516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AE088A3-23F5-27E1-DE33-D53C49F25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1BE45366-112C-B01D-F3C6-A9AD2DD4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B9FFA54-00E6-938C-F6AA-8BEC25B7D2AF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D2D8BD-25C4-0498-3767-2C39363AF1CD}"/>
              </a:ext>
            </a:extLst>
          </p:cNvPr>
          <p:cNvSpPr txBox="1"/>
          <p:nvPr/>
        </p:nvSpPr>
        <p:spPr>
          <a:xfrm>
            <a:off x="156410" y="1353148"/>
            <a:ext cx="8277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r>
              <a:rPr lang="it-IT" sz="2000" dirty="0"/>
              <a:t>I principali problemi riscontrati durante la creazione del dataset, sono dati da un utilizzo parziale dello smartwatch durante la giornata: l’iPhone raccoglie dati sui passi effettuati anche senza indossare lo smartwatch, ma non raccoglie dati sulle kcal bruciate</a:t>
            </a:r>
          </a:p>
          <a:p>
            <a:endParaRPr lang="it-IT" sz="2000" dirty="0"/>
          </a:p>
          <a:p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C754C7-1A92-5F6A-0494-BA22A4ABF940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Creazione del dataset</a:t>
            </a:r>
          </a:p>
        </p:txBody>
      </p:sp>
    </p:spTree>
    <p:extLst>
      <p:ext uri="{BB962C8B-B14F-4D97-AF65-F5344CB8AC3E}">
        <p14:creationId xmlns:p14="http://schemas.microsoft.com/office/powerpoint/2010/main" val="320882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A23C3-B455-60F2-0290-1D2938B3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F29D42F-5D42-747F-8933-7B8EE8100052}"/>
              </a:ext>
            </a:extLst>
          </p:cNvPr>
          <p:cNvSpPr/>
          <p:nvPr/>
        </p:nvSpPr>
        <p:spPr>
          <a:xfrm>
            <a:off x="8964128" y="384179"/>
            <a:ext cx="2717934" cy="6089641"/>
          </a:xfrm>
          <a:prstGeom prst="roundRect">
            <a:avLst>
              <a:gd name="adj" fmla="val 7516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FF40D9D-5860-1265-1596-87295835F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5DECC3C5-295C-5715-3E33-3E1B85879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CA45EE33-2861-FA79-C621-8092A8A8266C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5F86C4-1BBD-B259-00B6-F06D90572B7A}"/>
              </a:ext>
            </a:extLst>
          </p:cNvPr>
          <p:cNvSpPr txBox="1"/>
          <p:nvPr/>
        </p:nvSpPr>
        <p:spPr>
          <a:xfrm>
            <a:off x="156410" y="1353148"/>
            <a:ext cx="82777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principali problemi riscontrati durante la creazione del dataset, sono dati da un utilizzo parziale dello smartwatch durante la giornata: l’iPhone raccoglie dati sui passi effettuati anche senza indossare lo smartwatch, ma non raccoglie dati sulle kcal bruciate</a:t>
            </a:r>
          </a:p>
          <a:p>
            <a:endParaRPr lang="it-IT" sz="2000" dirty="0"/>
          </a:p>
          <a:p>
            <a:r>
              <a:rPr lang="it-IT" sz="2000" dirty="0"/>
              <a:t>Anche un utilizzo parziale dello smartwatch potrebbe portare a memorizzare dati fuorvianti: si potrebbero avere molti passi a fronte di poche kcal bruciate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A2F290-2949-7450-0B41-DB1B215DB455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Creazione del dataset</a:t>
            </a:r>
          </a:p>
        </p:txBody>
      </p:sp>
    </p:spTree>
    <p:extLst>
      <p:ext uri="{BB962C8B-B14F-4D97-AF65-F5344CB8AC3E}">
        <p14:creationId xmlns:p14="http://schemas.microsoft.com/office/powerpoint/2010/main" val="12792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D8F5-C91E-9EDD-9118-BBB5E1C2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BB19855-E987-FEA6-9F61-D319D6576D97}"/>
              </a:ext>
            </a:extLst>
          </p:cNvPr>
          <p:cNvSpPr/>
          <p:nvPr/>
        </p:nvSpPr>
        <p:spPr>
          <a:xfrm>
            <a:off x="8964128" y="384179"/>
            <a:ext cx="2717934" cy="6089641"/>
          </a:xfrm>
          <a:prstGeom prst="roundRect">
            <a:avLst>
              <a:gd name="adj" fmla="val 7516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26FE93-FD8B-8F5C-28DA-AFA62BB00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4EE5B8FF-26C5-75B8-D63A-66F5010B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76797E8-AFFE-CEDC-5F71-A2D0649C76C9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F5C987-D906-986D-A666-DD0FE8BA9216}"/>
              </a:ext>
            </a:extLst>
          </p:cNvPr>
          <p:cNvSpPr txBox="1"/>
          <p:nvPr/>
        </p:nvSpPr>
        <p:spPr>
          <a:xfrm>
            <a:off x="156410" y="1353148"/>
            <a:ext cx="82777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principali problemi riscontrati durante la creazione del dataset, sono dati da un utilizzo parziale dello smartwatch durante la giornata: l’iPhone raccoglie dati sui passi effettuati anche senza indossare lo smartwatch, ma non raccoglie dati sulle kcal bruciate</a:t>
            </a:r>
          </a:p>
          <a:p>
            <a:endParaRPr lang="it-IT" sz="2000" dirty="0"/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Anche un utilizzo parziale dello smartwatch potrebbe portare a memorizzare dati fuorvianti: si potrebbero avere molti passi a fronte di poche kcal bruciate</a:t>
            </a:r>
          </a:p>
          <a:p>
            <a:endParaRPr lang="it-IT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t-IT" sz="2000" dirty="0"/>
              <a:t>È stato necessario definire una funzione per la rimozione dei record anomali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0C76B38-3F9B-EB3C-D494-63F6E66E9840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Creazione del dataset</a:t>
            </a:r>
          </a:p>
        </p:txBody>
      </p:sp>
    </p:spTree>
    <p:extLst>
      <p:ext uri="{BB962C8B-B14F-4D97-AF65-F5344CB8AC3E}">
        <p14:creationId xmlns:p14="http://schemas.microsoft.com/office/powerpoint/2010/main" val="219697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9C6E2-855B-7213-3132-9D8AA2F1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FA66554-5C78-D766-C44C-6BDDE7EC29DF}"/>
              </a:ext>
            </a:extLst>
          </p:cNvPr>
          <p:cNvSpPr/>
          <p:nvPr/>
        </p:nvSpPr>
        <p:spPr>
          <a:xfrm>
            <a:off x="8964128" y="384179"/>
            <a:ext cx="2717934" cy="6089641"/>
          </a:xfrm>
          <a:prstGeom prst="roundRect">
            <a:avLst>
              <a:gd name="adj" fmla="val 7516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2E582E-6B25-201B-7862-828E21ABD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13EE6C2E-20F3-8BE7-DE98-21382DED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648DD011-589F-68B7-F6F8-77E68772F50A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CCF48B-ADBD-6200-F7F6-1B9EE97BDE3F}"/>
              </a:ext>
            </a:extLst>
          </p:cNvPr>
          <p:cNvSpPr txBox="1"/>
          <p:nvPr/>
        </p:nvSpPr>
        <p:spPr>
          <a:xfrm>
            <a:off x="156410" y="1353148"/>
            <a:ext cx="827772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principali problemi riscontrati durante la creazione del dataset, sono dati da un utilizzo parziale dello smartwatch durante la giornata: l’iPhone raccoglie dati sui passi effettuati anche senza indossare lo smartwatch, ma non raccoglie dati sulle kcal bruciate</a:t>
            </a:r>
          </a:p>
          <a:p>
            <a:endParaRPr lang="it-IT" sz="2000" dirty="0"/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Anche un utilizzo parziale dello smartwatch potrebbe portare a memorizzare dati fuorvianti: si potrebbero avere molti passi a fronte di poche kcal bruciate</a:t>
            </a:r>
          </a:p>
          <a:p>
            <a:endParaRPr lang="it-IT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 stato necessario definire una funzione per la rimozione dei record anomali</a:t>
            </a:r>
          </a:p>
          <a:p>
            <a:endParaRPr lang="it-IT" sz="2000" dirty="0"/>
          </a:p>
          <a:p>
            <a:r>
              <a:rPr lang="it-IT" sz="2000" dirty="0"/>
              <a:t>Inoltre è stata definita una funzione di imputazione tramite modello per aumentare la dimensione del dataset in caso sia necessario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8F0764-14F9-4A6C-5A3C-54EAB1F1E342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Creazione del dataset</a:t>
            </a:r>
          </a:p>
        </p:txBody>
      </p:sp>
    </p:spTree>
    <p:extLst>
      <p:ext uri="{BB962C8B-B14F-4D97-AF65-F5344CB8AC3E}">
        <p14:creationId xmlns:p14="http://schemas.microsoft.com/office/powerpoint/2010/main" val="150763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662C5-CF67-7303-8384-58246208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A957F10-3F41-7FBB-3F3F-37F084FCD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9AE38770-AC96-1EFA-9D04-E1FBD07CB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228C7AF0-8280-EDD8-3288-1D7460393FEA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E115B59-BAB2-5AD9-AB12-4AA99F82A3B7}"/>
              </a:ext>
            </a:extLst>
          </p:cNvPr>
          <p:cNvSpPr txBox="1"/>
          <p:nvPr/>
        </p:nvSpPr>
        <p:spPr>
          <a:xfrm>
            <a:off x="1957136" y="3075057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Integrazione con il LLM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4053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0F3E6-2937-625E-E426-5D1278896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9C82CB8-67A2-C24F-AE71-77EAF124F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F1202381-3C07-8147-EAE6-C6655F94B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FA62E5C2-64F8-CDBF-0A81-AA8D39214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07279"/>
              </p:ext>
            </p:extLst>
          </p:nvPr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796AE5-F5C7-A00F-CA73-5F6543389041}"/>
              </a:ext>
            </a:extLst>
          </p:cNvPr>
          <p:cNvSpPr txBox="1"/>
          <p:nvPr/>
        </p:nvSpPr>
        <p:spPr>
          <a:xfrm>
            <a:off x="1957136" y="3075057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Cos’è </a:t>
            </a:r>
            <a:r>
              <a:rPr lang="it-IT" sz="4000" dirty="0" err="1"/>
              <a:t>iWalk</a:t>
            </a:r>
            <a:r>
              <a:rPr lang="it-IT" sz="4000" dirty="0"/>
              <a:t>?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5833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62786-17EF-3BD6-7B12-9558CB9DB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C7FFC86-FAB6-F8DF-2E4B-367F49074CD5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2E650753-3EE9-BA97-127F-75FE9B82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D4AA4475-30B8-E2C6-F8DA-2D188A6C5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57CFDC36-FA08-789B-3227-812FFAF50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21986FED-6B37-3A55-509A-FFF54475B7B5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B4766CE-43E7-61CD-0CDB-E229A7082829}"/>
              </a:ext>
            </a:extLst>
          </p:cNvPr>
          <p:cNvSpPr txBox="1"/>
          <p:nvPr/>
        </p:nvSpPr>
        <p:spPr>
          <a:xfrm>
            <a:off x="156410" y="1353148"/>
            <a:ext cx="8277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r>
              <a:rPr lang="it-IT" sz="2000" dirty="0"/>
              <a:t>Per stimare le calorie assunte in base a una descrizione testuale dei pasti, è stata implementata un’integrazione con il LLM GPT-3.5 Turbo, fornito da</a:t>
            </a:r>
          </a:p>
          <a:p>
            <a:r>
              <a:rPr lang="it-IT" sz="2000" dirty="0"/>
              <a:t>OpenAI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9738B7-6F61-E692-7875-9E50262DB9C7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Integrazione con il LLM</a:t>
            </a:r>
          </a:p>
        </p:txBody>
      </p:sp>
    </p:spTree>
    <p:extLst>
      <p:ext uri="{BB962C8B-B14F-4D97-AF65-F5344CB8AC3E}">
        <p14:creationId xmlns:p14="http://schemas.microsoft.com/office/powerpoint/2010/main" val="120293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BE5C5-F65E-CC94-8546-DD9B0064D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BF53134-F895-630D-B81A-B4D964CF625D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471392B5-D58F-00C6-C344-7F4EFC35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170DD721-88D8-2EEE-5060-154809716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FFA6A487-A44F-4D21-7C94-3CE3378F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7C49286-0624-43E5-97F9-A36FE16E0C76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84B30B-1260-F2EE-DFB3-43A637F1A4F4}"/>
              </a:ext>
            </a:extLst>
          </p:cNvPr>
          <p:cNvSpPr txBox="1"/>
          <p:nvPr/>
        </p:nvSpPr>
        <p:spPr>
          <a:xfrm>
            <a:off x="156410" y="1353148"/>
            <a:ext cx="82777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 stimare le calorie assunte in base a una descrizione testuale dei pasti, è stata implementata un’integrazione con il LLM GPT-3.5 Turbo, fornito da</a:t>
            </a:r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OpenAI</a:t>
            </a:r>
          </a:p>
          <a:p>
            <a:endParaRPr lang="it-IT" sz="2000" dirty="0"/>
          </a:p>
          <a:p>
            <a:r>
              <a:rPr lang="it-IT" sz="2000" dirty="0"/>
              <a:t>Questa scelta nasce dalla necessità di interpretare input scritti in linguaggio naturale, spesso informale o poco strutturato, come “ho mangiato una pizza margherita ” o “una ciotola di cereali con latte”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9FB7E8-3F67-3852-92D7-2C2848E559B5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Integrazione con il LLM</a:t>
            </a:r>
          </a:p>
        </p:txBody>
      </p:sp>
    </p:spTree>
    <p:extLst>
      <p:ext uri="{BB962C8B-B14F-4D97-AF65-F5344CB8AC3E}">
        <p14:creationId xmlns:p14="http://schemas.microsoft.com/office/powerpoint/2010/main" val="15212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AA3A-11D7-4D01-5C1A-69E29760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03D1F26-3A67-51FC-C02B-4C141B18371D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24812539-F2B1-43FD-AABA-F7216027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58300C80-46D9-98F6-6D57-F1403457D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FC21C23F-1091-ABFC-1D22-E646B76F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E1B40D5-7B1B-EA29-74CD-08E326912D4F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EE44317-B6B1-58B0-A24C-B22D82788CA0}"/>
              </a:ext>
            </a:extLst>
          </p:cNvPr>
          <p:cNvSpPr txBox="1"/>
          <p:nvPr/>
        </p:nvSpPr>
        <p:spPr>
          <a:xfrm>
            <a:off x="156410" y="1353148"/>
            <a:ext cx="82777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 stimare le calorie assunte in base a una descrizione testuale dei pasti, è stata implementata un’integrazione con il LLM GPT-3.5 Turbo, fornito da</a:t>
            </a:r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OpenAI</a:t>
            </a:r>
          </a:p>
          <a:p>
            <a:endParaRPr lang="it-IT" sz="2000" dirty="0"/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Questa scelta nasce dalla necessità di interpretare input scritti in linguaggio naturale, spesso informale o poco strutturato, come “ho mangiato una pizza margherita ” o “una ciotola di cereali con latte”</a:t>
            </a:r>
          </a:p>
          <a:p>
            <a:endParaRPr lang="it-IT" sz="2000" dirty="0"/>
          </a:p>
          <a:p>
            <a:r>
              <a:rPr lang="it-IT" sz="2000" dirty="0"/>
              <a:t>Un aspetto importante nello sviluppo dell’integrazione con il LLM, è stato la formulazione del prompt da inviare al modello. Poiché il costo delle API dipende direttamente dal numero di token utilizzati, è stato necessario trovare un giusto equilibrio tra chiarezza e sintesi della richiesta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5E070E-7FD1-7211-7611-41B414343689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Integrazione con il LLM</a:t>
            </a:r>
          </a:p>
        </p:txBody>
      </p:sp>
    </p:spTree>
    <p:extLst>
      <p:ext uri="{BB962C8B-B14F-4D97-AF65-F5344CB8AC3E}">
        <p14:creationId xmlns:p14="http://schemas.microsoft.com/office/powerpoint/2010/main" val="231646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A742D-F6DA-A18A-D8A9-CEBD3008F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B200CF47-CD08-1FA6-4BD5-9E9A13FB0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B453A3B6-CCB2-520C-D2F5-6D7E7FF1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D61105F-5B7A-AF66-65C1-38C6DC5B3BAD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C2AD92-10C7-0A17-B756-34F17894DD08}"/>
              </a:ext>
            </a:extLst>
          </p:cNvPr>
          <p:cNvSpPr txBox="1"/>
          <p:nvPr/>
        </p:nvSpPr>
        <p:spPr>
          <a:xfrm>
            <a:off x="1957136" y="3075057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Specifica PEAS</a:t>
            </a:r>
          </a:p>
        </p:txBody>
      </p:sp>
    </p:spTree>
    <p:extLst>
      <p:ext uri="{BB962C8B-B14F-4D97-AF65-F5344CB8AC3E}">
        <p14:creationId xmlns:p14="http://schemas.microsoft.com/office/powerpoint/2010/main" val="20086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4F320-A66B-D393-6D14-D570A1E8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2776C1C-AAF0-D6B8-732B-BDB63A901178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5E80833B-30D1-45D8-4616-DFFB859A2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93A24CFE-0A2A-7F9D-F0CE-8122763B5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9630FBEB-A7B1-F380-11EC-CCFA7CDFC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43871C9-1E8A-87F2-E1BF-0A8F66B07E8C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C06D656-3C63-C9D2-5F72-644F0622FAF9}"/>
              </a:ext>
            </a:extLst>
          </p:cNvPr>
          <p:cNvSpPr txBox="1"/>
          <p:nvPr/>
        </p:nvSpPr>
        <p:spPr>
          <a:xfrm>
            <a:off x="156410" y="1353148"/>
            <a:ext cx="82777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pPr>
              <a:buNone/>
            </a:pPr>
            <a:r>
              <a:rPr lang="it-IT" sz="2000" dirty="0">
                <a:solidFill>
                  <a:srgbClr val="000000"/>
                </a:solidFill>
                <a:effectLst/>
                <a:latin typeface="Helvetica" pitchFamily="2" charset="0"/>
              </a:rPr>
              <a:t>Performance: l’accuratezza delle previsioni viene misurata tramite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Helvetica" pitchFamily="2" charset="0"/>
              </a:rPr>
              <a:t>k-</a:t>
            </a:r>
            <a:r>
              <a:rPr lang="it-IT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fold</a:t>
            </a:r>
            <a:r>
              <a:rPr lang="it-IT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validation</a:t>
            </a:r>
            <a:r>
              <a:rPr lang="it-IT" sz="2000" dirty="0">
                <a:solidFill>
                  <a:srgbClr val="000000"/>
                </a:solidFill>
                <a:effectLst/>
                <a:latin typeface="Helvetica" pitchFamily="2" charset="0"/>
              </a:rPr>
              <a:t>, adottando indici come l’errore medio assoluto (MAE) o la </a:t>
            </a:r>
            <a:r>
              <a:rPr lang="it-IT" sz="2000" dirty="0">
                <a:solidFill>
                  <a:srgbClr val="000000"/>
                </a:solidFill>
                <a:latin typeface="Helvetica" pitchFamily="2" charset="0"/>
              </a:rPr>
              <a:t>r</a:t>
            </a:r>
            <a:r>
              <a:rPr lang="it-IT" sz="2000" dirty="0">
                <a:solidFill>
                  <a:srgbClr val="000000"/>
                </a:solidFill>
                <a:effectLst/>
                <a:latin typeface="Helvetica" pitchFamily="2" charset="0"/>
              </a:rPr>
              <a:t>adice dell'errore quadratico medio (RMSE)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55BBF9-42DB-FA10-2BA5-6CE9BB6DDF20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Specifica PEAS</a:t>
            </a:r>
          </a:p>
        </p:txBody>
      </p:sp>
    </p:spTree>
    <p:extLst>
      <p:ext uri="{BB962C8B-B14F-4D97-AF65-F5344CB8AC3E}">
        <p14:creationId xmlns:p14="http://schemas.microsoft.com/office/powerpoint/2010/main" val="333470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A6E8A-B886-1E5B-E0D3-4AFBDC4B0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A9708E4-71C5-92CE-1229-91260CB146DD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1BCC4672-D45F-C5A8-0E9E-5E2DC477C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9A784061-FE46-CE50-B172-284D2D127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5252CC20-AF18-3DC7-38F6-33856E8DB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7F8F583-CE15-8843-6061-6AA2B78E224A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04D913-9109-25E5-107C-0157C4AC0BC2}"/>
              </a:ext>
            </a:extLst>
          </p:cNvPr>
          <p:cNvSpPr txBox="1"/>
          <p:nvPr/>
        </p:nvSpPr>
        <p:spPr>
          <a:xfrm>
            <a:off x="156410" y="1353148"/>
            <a:ext cx="82777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pPr>
              <a:buNone/>
            </a:pP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Performance: l’accuratezza delle previsioni viene misurata tramite</a:t>
            </a:r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k-</a:t>
            </a:r>
            <a:r>
              <a:rPr lang="it-IT" sz="2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fold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validation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, 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adottando indici come l’errore medio assoluto (MAE) o la radice dell'errore quadratico medio (RMSE)</a:t>
            </a:r>
            <a:endParaRPr lang="it-IT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None/>
            </a:pPr>
            <a:endParaRPr lang="it-IT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Helvetica" pitchFamily="2" charset="0"/>
              </a:rPr>
              <a:t>Environment: gli elementi che costituiscono l’ambiente sono i dati</a:t>
            </a:r>
          </a:p>
          <a:p>
            <a:pPr>
              <a:buNone/>
            </a:pPr>
            <a:r>
              <a:rPr lang="it-IT" sz="2000" dirty="0">
                <a:solidFill>
                  <a:srgbClr val="000000"/>
                </a:solidFill>
                <a:effectLst/>
                <a:latin typeface="Helvetica" pitchFamily="2" charset="0"/>
              </a:rPr>
              <a:t>raccolti da uno smartwatch come passi e kcal bruciate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EE3C43-30F7-6B4F-EFAE-D3EA3438F380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Specifica PEAS</a:t>
            </a:r>
          </a:p>
        </p:txBody>
      </p:sp>
    </p:spTree>
    <p:extLst>
      <p:ext uri="{BB962C8B-B14F-4D97-AF65-F5344CB8AC3E}">
        <p14:creationId xmlns:p14="http://schemas.microsoft.com/office/powerpoint/2010/main" val="306855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6E121-7715-08F3-9D52-811B4B549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FC17E17-B61A-9284-E41A-D44932A60E8F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5C997936-219D-A744-678A-E18C5A61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042FBA7-09AD-B89A-26C9-AF190AEAF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D14ED880-083D-0F36-9EFF-2FB11F9C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9C355D7-0FB3-2138-96B7-F6D8B9BE8D05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CB44793-AEB0-5175-D184-31EB473C73D1}"/>
              </a:ext>
            </a:extLst>
          </p:cNvPr>
          <p:cNvSpPr txBox="1"/>
          <p:nvPr/>
        </p:nvSpPr>
        <p:spPr>
          <a:xfrm>
            <a:off x="156410" y="1353148"/>
            <a:ext cx="827772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pPr>
              <a:buNone/>
            </a:pP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Performance: l’accuratezza delle previsioni viene misurata tramite</a:t>
            </a:r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k-</a:t>
            </a:r>
            <a:r>
              <a:rPr lang="it-IT" sz="2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fold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validation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, 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adottando indici come l’errore medio assoluto (MAE) o la radice dell'errore quadratico medio (RMSE)</a:t>
            </a:r>
            <a:endParaRPr lang="it-IT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None/>
            </a:pPr>
            <a:endParaRPr lang="it-IT" sz="2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itchFamily="2" charset="0"/>
            </a:endParaRPr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Environment: gli elementi che costituiscono l’ambiente sono i dati</a:t>
            </a:r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raccolti da uno smartwatch come passi e kcal bruciate</a:t>
            </a:r>
          </a:p>
          <a:p>
            <a:pPr>
              <a:buNone/>
            </a:pPr>
            <a:endParaRPr lang="it-IT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it-IT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Actuators</a:t>
            </a:r>
            <a:r>
              <a:rPr lang="it-IT" sz="2000" dirty="0">
                <a:solidFill>
                  <a:srgbClr val="000000"/>
                </a:solidFill>
                <a:effectLst/>
                <a:latin typeface="Helvetica" pitchFamily="2" charset="0"/>
              </a:rPr>
              <a:t>: generazione di una previsione del numero di passi da</a:t>
            </a:r>
          </a:p>
          <a:p>
            <a:pPr>
              <a:buNone/>
            </a:pPr>
            <a:r>
              <a:rPr lang="it-IT" sz="2000" dirty="0">
                <a:solidFill>
                  <a:srgbClr val="000000"/>
                </a:solidFill>
                <a:effectLst/>
                <a:latin typeface="Helvetica" pitchFamily="2" charset="0"/>
              </a:rPr>
              <a:t>effettuare sulla base delle calorie da bruciare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FB8F71C-5C11-41CD-69C0-A3641753F494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Specifica PEAS</a:t>
            </a:r>
          </a:p>
        </p:txBody>
      </p:sp>
    </p:spTree>
    <p:extLst>
      <p:ext uri="{BB962C8B-B14F-4D97-AF65-F5344CB8AC3E}">
        <p14:creationId xmlns:p14="http://schemas.microsoft.com/office/powerpoint/2010/main" val="426924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C346F-4D1B-035A-1BAC-80DF3F6F9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CA14D34-A4BD-3429-01AE-7CFFF684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83248" y="1983138"/>
            <a:ext cx="2891723" cy="2891723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01741242-4932-6752-B47C-F75E34B44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DFCD48EE-B9E2-CE35-A503-82CC2AF7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AF1FBBCE-5CC4-C709-D75E-FDE26B867F20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A07786-91EC-667A-A62A-F1257CB1A735}"/>
              </a:ext>
            </a:extLst>
          </p:cNvPr>
          <p:cNvSpPr txBox="1"/>
          <p:nvPr/>
        </p:nvSpPr>
        <p:spPr>
          <a:xfrm>
            <a:off x="156410" y="1353148"/>
            <a:ext cx="82777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pPr>
              <a:buNone/>
            </a:pP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Performance: l’accuratezza delle previsioni viene misurata tramite</a:t>
            </a:r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k-</a:t>
            </a:r>
            <a:r>
              <a:rPr lang="it-IT" sz="2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fold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validation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, 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adottando indici come l’errore medio assoluto (MAE) o la radice dell'errore quadratico medio (RMSE)</a:t>
            </a:r>
            <a:endParaRPr lang="it-IT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None/>
            </a:pPr>
            <a:endParaRPr lang="it-IT" sz="2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itchFamily="2" charset="0"/>
            </a:endParaRPr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Environment: gli elementi che costituiscono l’ambiente sono i dati</a:t>
            </a:r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raccolti da uno smartwatch come passi e kcal bruciate</a:t>
            </a:r>
          </a:p>
          <a:p>
            <a:pPr>
              <a:buNone/>
            </a:pPr>
            <a:endParaRPr lang="it-IT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it-IT" sz="2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Actuators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: generazione di una previsione del numero di passi da</a:t>
            </a:r>
          </a:p>
          <a:p>
            <a:pPr>
              <a:buNone/>
            </a:pP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effettuare sulla base delle calorie da bruciare</a:t>
            </a:r>
          </a:p>
          <a:p>
            <a:pPr>
              <a:buNone/>
            </a:pPr>
            <a:endParaRPr lang="it-IT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it-IT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Sensors</a:t>
            </a:r>
            <a:r>
              <a:rPr lang="it-IT" sz="2000" dirty="0">
                <a:solidFill>
                  <a:srgbClr val="000000"/>
                </a:solidFill>
                <a:effectLst/>
                <a:latin typeface="Helvetica" pitchFamily="2" charset="0"/>
              </a:rPr>
              <a:t>: smartwatch dotato di sensori biometrici e di movimento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A00CAA-77A8-D89C-BE5B-C26D776E4C39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Specifica PEAS</a:t>
            </a:r>
          </a:p>
        </p:txBody>
      </p:sp>
    </p:spTree>
    <p:extLst>
      <p:ext uri="{BB962C8B-B14F-4D97-AF65-F5344CB8AC3E}">
        <p14:creationId xmlns:p14="http://schemas.microsoft.com/office/powerpoint/2010/main" val="33535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CD4FF-133C-1FF1-D196-FEE0A6F14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FCB3F3B-4C75-6B45-63E8-FFB587FBC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30A8C131-7827-019C-E4E0-FE559AD42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19497003-6D14-63E4-CA50-C015D1CF0728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DDCEF22-0AF4-B81F-ABC1-E04896EA23AB}"/>
              </a:ext>
            </a:extLst>
          </p:cNvPr>
          <p:cNvSpPr txBox="1"/>
          <p:nvPr/>
        </p:nvSpPr>
        <p:spPr>
          <a:xfrm>
            <a:off x="1957136" y="3075057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Descrizione dell’ambiente</a:t>
            </a:r>
          </a:p>
        </p:txBody>
      </p:sp>
    </p:spTree>
    <p:extLst>
      <p:ext uri="{BB962C8B-B14F-4D97-AF65-F5344CB8AC3E}">
        <p14:creationId xmlns:p14="http://schemas.microsoft.com/office/powerpoint/2010/main" val="10255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B7E1-7328-CD14-8ABF-D99D99A2D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1392078-F115-26F1-E0AE-7D329A831DDD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24CCFAEE-5BFC-215E-D938-487765405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49D65124-92F0-9BB4-3D55-38B850DB2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11EDB54F-CF67-F3B9-D9B7-30EA6EE5D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2E55CC0B-40C9-8E0E-BA99-3FB8A6D50E2D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144F032-A18F-0986-C673-55770129C246}"/>
              </a:ext>
            </a:extLst>
          </p:cNvPr>
          <p:cNvSpPr txBox="1"/>
          <p:nvPr/>
        </p:nvSpPr>
        <p:spPr>
          <a:xfrm>
            <a:off x="156410" y="1353148"/>
            <a:ext cx="827772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pPr>
              <a:buNone/>
            </a:pPr>
            <a:endParaRPr lang="it-IT" sz="19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latin typeface="Helvetica" pitchFamily="2" charset="0"/>
              </a:rPr>
              <a:t>Parzialmente osservabile: l’applicazione non ha accesso a tutte le variabili che influenzano il numero di passi, come il tipo di attività svolta o il terreno, ma solo alle calorie bruciate e ai minuti di esercizio giornalieri</a:t>
            </a:r>
            <a:endParaRPr lang="it-IT" dirty="0">
              <a:effectLst/>
              <a:latin typeface="Helvetica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53005C-324A-8B22-ADA9-BD6FC3577151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Descrizione dell’ambiente</a:t>
            </a:r>
          </a:p>
        </p:txBody>
      </p:sp>
    </p:spTree>
    <p:extLst>
      <p:ext uri="{BB962C8B-B14F-4D97-AF65-F5344CB8AC3E}">
        <p14:creationId xmlns:p14="http://schemas.microsoft.com/office/powerpoint/2010/main" val="375656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3746-F86A-BD5A-966F-FD9540B89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5992421-E262-8A1F-BFF2-614F3266D5F8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4487B55-3D05-3FB5-1DFA-32034E7A3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438E9657-C0C2-2E10-09D8-9C925CD4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0073369-DA71-7ACD-246C-15C38B3D0B63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633C1E0D-224E-0E2D-E2B0-EB2386B6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CD1C261-7B93-0D88-62E9-C3039002BE35}"/>
              </a:ext>
            </a:extLst>
          </p:cNvPr>
          <p:cNvSpPr txBox="1"/>
          <p:nvPr/>
        </p:nvSpPr>
        <p:spPr>
          <a:xfrm>
            <a:off x="156410" y="1353148"/>
            <a:ext cx="8277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r>
              <a:rPr lang="it-IT" sz="2000" dirty="0" err="1"/>
              <a:t>iWalk</a:t>
            </a:r>
            <a:r>
              <a:rPr lang="it-IT" sz="2000" dirty="0"/>
              <a:t> è un’applicazione per iPhone che si prefigge l’obiettivo di prevedere quanti passi fare per bruciare determinate kcal</a:t>
            </a:r>
          </a:p>
          <a:p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F42ECE-27F4-368E-4A81-BF97E4B0DB93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Cos’è </a:t>
            </a:r>
            <a:r>
              <a:rPr lang="it-IT" sz="4000" dirty="0" err="1"/>
              <a:t>iWalk</a:t>
            </a:r>
            <a:r>
              <a:rPr lang="it-IT" sz="4000" dirty="0"/>
              <a:t>?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5908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590A3-043C-E31C-A344-4C3524D7E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FA1DF69-7025-D6D2-FAAA-188481BF86AF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42F5A2F-76B1-24F5-9717-E84E986F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922C967E-EFDA-C6BD-20C7-11755C15A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A741EB9A-7C30-5106-B505-0A57724FB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213450D5-3A1A-A3C9-6E17-DF54F33D2697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A472C0-61B1-B509-D64F-92608214543A}"/>
              </a:ext>
            </a:extLst>
          </p:cNvPr>
          <p:cNvSpPr txBox="1"/>
          <p:nvPr/>
        </p:nvSpPr>
        <p:spPr>
          <a:xfrm>
            <a:off x="156410" y="1353148"/>
            <a:ext cx="8277727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pPr>
              <a:buNone/>
            </a:pPr>
            <a:endParaRPr lang="it-IT" sz="19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Parzialmente osservabile: l’applicazione non ha accesso a tutte le variabili che influenzano il numero di passi, come il tipo di attività svolta o il terreno, ma solo alle calorie bruciate e ai minuti di esercizio giornalieri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latin typeface="Helvetica" pitchFamily="2" charset="0"/>
              </a:rPr>
              <a:t>Stocastico: l’applicazione non è a conoscenza di cosa succede all’ambiente nel momento in cui viene effettuata una previsione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A4B90A-08DF-F83F-5BA7-E885B4A91C26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Descrizione dell’ambiente</a:t>
            </a:r>
          </a:p>
        </p:txBody>
      </p:sp>
    </p:spTree>
    <p:extLst>
      <p:ext uri="{BB962C8B-B14F-4D97-AF65-F5344CB8AC3E}">
        <p14:creationId xmlns:p14="http://schemas.microsoft.com/office/powerpoint/2010/main" val="11394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E5EB3-CE40-B9CD-B07F-AD0F83883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6F2AD1D-2A27-ACD7-73E1-1F5B4BFB9518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3A5034D8-B446-51FE-C7C8-E82BA67A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7FB7F930-87ED-B3E7-BB41-9FF92E891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783AB650-C115-16DC-30F9-C68A69BB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86B2CDC-A815-D053-E7D2-40B0AF5A738D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8FEECBC-D845-9492-C60F-C4F7A2CAAF19}"/>
              </a:ext>
            </a:extLst>
          </p:cNvPr>
          <p:cNvSpPr txBox="1"/>
          <p:nvPr/>
        </p:nvSpPr>
        <p:spPr>
          <a:xfrm>
            <a:off x="156410" y="1353148"/>
            <a:ext cx="827772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pPr>
              <a:buNone/>
            </a:pPr>
            <a:endParaRPr lang="it-IT" sz="19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Parzialmente osservabile: l’applicazione non ha accesso a tutte le variabili che influenzano il numero di passi, come il tipo di attività svolta o il terreno, ma solo alle calorie bruciate e ai minuti di esercizio giornalieri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Stocastico: l’applicazione non è a conoscenza di cosa succede all’ambiente nel momento in cui viene effettuata una previsione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latin typeface="Helvetica" pitchFamily="2" charset="0"/>
              </a:rPr>
              <a:t>Episodico: ogni previsione è indipendente dalle altre</a:t>
            </a:r>
            <a:endParaRPr lang="it-IT" dirty="0">
              <a:effectLst/>
              <a:latin typeface="Helvetica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8524-9D25-DAF4-53D1-638041194E90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Descrizione dell’ambiente</a:t>
            </a:r>
          </a:p>
        </p:txBody>
      </p:sp>
    </p:spTree>
    <p:extLst>
      <p:ext uri="{BB962C8B-B14F-4D97-AF65-F5344CB8AC3E}">
        <p14:creationId xmlns:p14="http://schemas.microsoft.com/office/powerpoint/2010/main" val="257756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A6329-0E4C-3435-F8AF-FB78A977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664A864-71F8-FDA1-4AE8-C25A42C09689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9AE9C16A-60A8-9856-2201-D55010302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03868FDB-E5CC-0A84-516F-26505BBAA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939B015F-E5EB-DBB6-475E-9812B2D11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81E76A2-170A-1283-A3AB-DC3F4CB46C33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98BE205-7FD6-B32F-3537-34ED7D866EAE}"/>
              </a:ext>
            </a:extLst>
          </p:cNvPr>
          <p:cNvSpPr txBox="1"/>
          <p:nvPr/>
        </p:nvSpPr>
        <p:spPr>
          <a:xfrm>
            <a:off x="156410" y="1353148"/>
            <a:ext cx="827772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pPr>
              <a:buNone/>
            </a:pPr>
            <a:endParaRPr lang="it-IT" sz="19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Parzialmente osservabile: l’applicazione non ha accesso a tutte le variabili che influenzano il numero di passi, come il tipo di attività svolta o il terreno, ma solo alle calorie bruciate e ai minuti di esercizio giornalieri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Stocastico: l’applicazione non è a conoscenza di cosa succede all’ambiente nel momento in cui viene effettuata una previsione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Episodico: ogni previsione è indipendente dalle altre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latin typeface="Helvetica" pitchFamily="2" charset="0"/>
              </a:rPr>
              <a:t>Statico: i dati di input non cambiano mentre il modello effettua la previsione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DC479E-ACAA-F122-3FA2-058D505F4512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Descrizione dell’ambiente</a:t>
            </a:r>
          </a:p>
        </p:txBody>
      </p:sp>
    </p:spTree>
    <p:extLst>
      <p:ext uri="{BB962C8B-B14F-4D97-AF65-F5344CB8AC3E}">
        <p14:creationId xmlns:p14="http://schemas.microsoft.com/office/powerpoint/2010/main" val="273504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C1BE-15B0-FD9A-B421-99C852B4B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5A2E118-5A30-3EBE-62B1-D8390C19D5F7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90FBB3D2-B340-A2EF-78BE-B781A92F2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8E226268-2113-3B80-BD07-5B213DEA3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EC6C0DEA-F3F5-CA78-9E9F-519EEDE0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245609ED-100D-C940-3BBF-7B1F845E5E91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338DE8-7274-FBFD-7052-F4C61D57EDBC}"/>
              </a:ext>
            </a:extLst>
          </p:cNvPr>
          <p:cNvSpPr txBox="1"/>
          <p:nvPr/>
        </p:nvSpPr>
        <p:spPr>
          <a:xfrm>
            <a:off x="156410" y="1353148"/>
            <a:ext cx="8277727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pPr>
              <a:buNone/>
            </a:pPr>
            <a:endParaRPr lang="it-IT" sz="19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Parzialmente osservabile: l’applicazione non ha accesso a tutte le variabili che influenzano il numero di passi, come il tipo di attività svolta o il terreno, ma solo alle calorie bruciate e ai minuti di esercizio giornalieri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Stocastico: l’applicazione non è a conoscenza di cosa succede all’ambiente nel momento in cui viene effettuata una previsione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Episodico: ogni previsione è indipendente dalle altre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Statico: i dati di input non cambiano mentre il modello effettua la previsione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latin typeface="Helvetica" pitchFamily="2" charset="0"/>
              </a:rPr>
              <a:t>Continuo: i dati di input sono valori numerici su un intervallo continuo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63C0F3-9929-49B8-589E-432A800ACA3D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Descrizione dell’ambiente</a:t>
            </a:r>
          </a:p>
        </p:txBody>
      </p:sp>
    </p:spTree>
    <p:extLst>
      <p:ext uri="{BB962C8B-B14F-4D97-AF65-F5344CB8AC3E}">
        <p14:creationId xmlns:p14="http://schemas.microsoft.com/office/powerpoint/2010/main" val="310696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7187-6BB1-3D33-2AEB-59874E93C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DA4EF4F-3F3F-7893-A5DD-971DF6C79969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6A8656A8-3D18-04F4-27D3-3A3E0C9F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4ADDF03B-CBDA-5E44-55CE-CDF811BF9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69E4F914-34EE-EC20-AA9C-F9F1E6821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6CB8938-AE4F-F987-FD65-122763EB57FD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4A8458-095D-CCCF-1789-C9C8587DDE78}"/>
              </a:ext>
            </a:extLst>
          </p:cNvPr>
          <p:cNvSpPr txBox="1"/>
          <p:nvPr/>
        </p:nvSpPr>
        <p:spPr>
          <a:xfrm>
            <a:off x="156410" y="1353148"/>
            <a:ext cx="8277727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pPr>
              <a:buNone/>
            </a:pPr>
            <a:endParaRPr lang="it-IT" sz="19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Parzialmente osservabile: l’applicazione non ha accesso a tutte le variabili che influenzano il numero di passi, come il tipo di attività svolta o il terreno, ma solo alle calorie bruciate e ai minuti di esercizio giornalieri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Stocastico: l’applicazione non è a conoscenza di cosa succede all’ambiente nel momento in cui viene effettuata una previsione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Episodico: ogni previsione è indipendente dalle altre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Statico: i dati di input non cambiano mentre il modello effettua la previsione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Continuo: i dati di input sono valori numerici su un intervallo continuo</a:t>
            </a:r>
          </a:p>
          <a:p>
            <a:pPr>
              <a:buNone/>
            </a:pPr>
            <a:endParaRPr lang="it-IT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latin typeface="Helvetica" pitchFamily="2" charset="0"/>
              </a:rPr>
              <a:t>Mono-agente: il modello di Machine Learning è l’unico agente coinvolto responsabile della previsione</a:t>
            </a:r>
            <a:endParaRPr lang="it-IT" dirty="0">
              <a:effectLst/>
              <a:latin typeface="Helvetica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C633A8-BA5A-F3D1-AF38-39A7870E6B8E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Descrizione dell’ambiente</a:t>
            </a:r>
          </a:p>
        </p:txBody>
      </p:sp>
    </p:spTree>
    <p:extLst>
      <p:ext uri="{BB962C8B-B14F-4D97-AF65-F5344CB8AC3E}">
        <p14:creationId xmlns:p14="http://schemas.microsoft.com/office/powerpoint/2010/main" val="230735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1D767-7261-BD7D-2EA4-844EEFD1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7B56B9F3-963F-4639-BBB0-CB898397E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36555C4C-BF6E-690A-3005-E32E917B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7D7BCCC-3259-D021-4C93-BE2686102E39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5D5B596-D346-8D11-8E6E-0E07DE6F3A9F}"/>
              </a:ext>
            </a:extLst>
          </p:cNvPr>
          <p:cNvSpPr txBox="1"/>
          <p:nvPr/>
        </p:nvSpPr>
        <p:spPr>
          <a:xfrm>
            <a:off x="1957136" y="3075057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9600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C663-882F-642F-83A2-4E7169A53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C15B15E-1C6E-C587-5241-84A9B96E717A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B071A5D0-0D06-B42B-EB0F-A728CFA1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BDE40CB-0B43-4370-BACC-14DD55916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233E9A95-0A4C-3D96-69E2-47D71F125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CB740B4-FE69-E6D0-6D47-D0D946ED50E5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9A9AE5-B464-1025-D290-91E416893A98}"/>
              </a:ext>
            </a:extLst>
          </p:cNvPr>
          <p:cNvSpPr txBox="1"/>
          <p:nvPr/>
        </p:nvSpPr>
        <p:spPr>
          <a:xfrm>
            <a:off x="156410" y="1353148"/>
            <a:ext cx="82777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r>
              <a:rPr lang="it-IT" sz="2000" dirty="0"/>
              <a:t>Sviluppare </a:t>
            </a:r>
            <a:r>
              <a:rPr lang="it-IT" sz="2000" dirty="0" err="1"/>
              <a:t>iWalk</a:t>
            </a:r>
            <a:r>
              <a:rPr lang="it-IT" sz="2000" dirty="0"/>
              <a:t> è stata un'esperienza che mi ha dato l'opportunità di approfondire diversi campi: dalla programmazione per dispositivi mobile, all'analisi dati, fino al machine learning. È stato interessante seguire tutto il percorso, partendo dalla raccolta dei dati fino ad arrivare ad integrare un modello predittivo all'interno dell'applicazione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0F2EB1-F5BE-1F77-690F-B3C9CD7643DA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635784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CBD37-C50C-F16F-6D94-A2B01BD82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6B497FB-90A9-9CE3-51F9-BC75FA65ACCA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9707D320-74A8-633F-AD7E-5CDEA6DB2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B5EC5292-42E9-0A2C-4924-F39A789AA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DE3AA216-7C5F-6686-3CF7-D0BA4520A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D486C34-45F9-0AF0-5A0B-0A4A39CD1E4D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00B9D9-A559-11D0-AF65-54254E77D338}"/>
              </a:ext>
            </a:extLst>
          </p:cNvPr>
          <p:cNvSpPr txBox="1"/>
          <p:nvPr/>
        </p:nvSpPr>
        <p:spPr>
          <a:xfrm>
            <a:off x="156410" y="1353148"/>
            <a:ext cx="82777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Sviluppare </a:t>
            </a:r>
            <a:r>
              <a:rPr lang="it-IT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iWalk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è stata un'esperienza che mi ha dato l'opportunità di approfondire diversi campi: dalla programmazione per dispositivi mobile, all'analisi dati, fino al machine learning. È stato interessante seguire tutto il percorso, partendo dalla raccolta dei dati fino ad arrivare ad integrare un modello predittivo all'interno dell'applicazione</a:t>
            </a:r>
          </a:p>
          <a:p>
            <a:endParaRPr lang="it-IT" sz="20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Far funzionare l’applicazione con un dataset personale ha reso il tutto più concreto, facendomi scontrare con la realtà dei dati veri, spesso mancanti o poco strutturati. È stato necessario pulirli, riempire i buchi e validarli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64F412-DB59-FD7C-44C2-827ACCE2E267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07176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8661-6DAC-E502-0C37-D19004AE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514C640-AF72-6EC4-18A0-1F7583759D87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505B9781-0F87-B59A-51B1-13542981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C0693885-3A47-EC26-1F60-7695B079A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8915FB2B-FDD0-5D82-157C-E42B1EAD2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BC5A804-49E7-0663-C8B5-C6D730102F9D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81728A-EFDA-18EF-C5C4-95741E98DEB4}"/>
              </a:ext>
            </a:extLst>
          </p:cNvPr>
          <p:cNvSpPr txBox="1"/>
          <p:nvPr/>
        </p:nvSpPr>
        <p:spPr>
          <a:xfrm>
            <a:off x="156410" y="1353148"/>
            <a:ext cx="82777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dirty="0"/>
          </a:p>
          <a:p>
            <a:endParaRPr lang="it-IT" sz="2000" dirty="0"/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Sviluppare </a:t>
            </a:r>
            <a:r>
              <a:rPr lang="it-IT" sz="2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iWalk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 è stata un'esperienza che mi ha dato l'opportunità di approfondire diversi campi: dalla programmazione per dispositivi mobile, all'analisi dati, fino al machine learning. È stato interessante seguire tutto il percorso, partendo dalla raccolta dei dati fino ad arrivare ad integrare un modello predittivo all'interno dell'applicazione</a:t>
            </a:r>
          </a:p>
          <a:p>
            <a:endParaRPr lang="it-IT" sz="2000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</a:endParaRPr>
          </a:p>
          <a:p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Far funzionare l’applicazione con un dataset personale ha reso il tutto più concreto, facendomi scontrare con la realtà dei dati veri, spesso mancanti o poco strutturati. È stato necessario pulirli, riempire i buchi e validarli</a:t>
            </a:r>
          </a:p>
          <a:p>
            <a:endParaRPr lang="it-IT" sz="2000" dirty="0">
              <a:latin typeface="Aptos" panose="020B0004020202020204" pitchFamily="34" charset="0"/>
            </a:endParaRPr>
          </a:p>
          <a:p>
            <a:r>
              <a:rPr lang="it-IT" sz="2000" dirty="0"/>
              <a:t>Aggiungere un LLM ha dato una marcia in più all'app, rendendola più interattiva e utile per chi la usa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F630921-611C-9C6B-109B-3C91BA0433CA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17627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20F96-B115-2686-1316-9C6FF061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4A4385CF-DCE7-907E-0859-9FFFB1615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8BE8FB2D-107A-F1AF-2DF9-72150E1FA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FE3010B3-C26A-10A8-3743-CD4E2466B5CA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DC4E982-7DB8-3ACF-A264-0311244087F1}"/>
              </a:ext>
            </a:extLst>
          </p:cNvPr>
          <p:cNvSpPr txBox="1"/>
          <p:nvPr/>
        </p:nvSpPr>
        <p:spPr>
          <a:xfrm>
            <a:off x="1957136" y="3075057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22368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FDEFB-789A-0561-A4EF-B41C591AD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A1B2EC4-E2CC-A022-505B-7A76220F8EC9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C3D8B62C-F370-B4AE-2F29-DA38DFFF3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0F1D4C1C-DEAB-B58C-83B6-F5590E3F0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25E0A829-9B3A-B11D-F26E-1B1ACA187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ABDA2053-4D51-DBB4-9BAF-7704DC7E6211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E86023-C63A-6D62-C78D-4E0ADC470E8C}"/>
              </a:ext>
            </a:extLst>
          </p:cNvPr>
          <p:cNvSpPr txBox="1"/>
          <p:nvPr/>
        </p:nvSpPr>
        <p:spPr>
          <a:xfrm>
            <a:off x="156410" y="1353148"/>
            <a:ext cx="8277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Cos’è </a:t>
            </a:r>
            <a:r>
              <a:rPr lang="it-IT" sz="4000" dirty="0" err="1"/>
              <a:t>iWalk</a:t>
            </a:r>
            <a:r>
              <a:rPr lang="it-IT" sz="4000" dirty="0"/>
              <a:t>?</a:t>
            </a:r>
          </a:p>
          <a:p>
            <a:endParaRPr lang="it-IT" sz="2000" dirty="0"/>
          </a:p>
          <a:p>
            <a:r>
              <a:rPr lang="it-IT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iWalk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è un’applicazione per iPhone che si prefigge l’obiettivo di prevedere quanti passi fare per bruciare determinate kcal</a:t>
            </a:r>
          </a:p>
          <a:p>
            <a:endParaRPr lang="it-IT" sz="2000" dirty="0"/>
          </a:p>
          <a:p>
            <a:r>
              <a:rPr lang="it-IT" sz="2000" b="0" dirty="0">
                <a:solidFill>
                  <a:schemeClr val="tx1"/>
                </a:solidFill>
              </a:rPr>
              <a:t>È possibile anche tenere traccia delle kcal assunte giornalmente, questo viene fatto con l’ausilio di un LLM per permettere all’utente di ottenere una stima delle kca</a:t>
            </a:r>
            <a:r>
              <a:rPr lang="it-IT" sz="2000" dirty="0"/>
              <a:t>l utilizzando il linguaggio naturale</a:t>
            </a:r>
          </a:p>
        </p:txBody>
      </p:sp>
    </p:spTree>
    <p:extLst>
      <p:ext uri="{BB962C8B-B14F-4D97-AF65-F5344CB8AC3E}">
        <p14:creationId xmlns:p14="http://schemas.microsoft.com/office/powerpoint/2010/main" val="231678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7BDD6-8911-6E2D-6184-B39D28D05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D12BA4A-5715-68EE-3930-9CB9464FC393}"/>
              </a:ext>
            </a:extLst>
          </p:cNvPr>
          <p:cNvSpPr/>
          <p:nvPr/>
        </p:nvSpPr>
        <p:spPr>
          <a:xfrm>
            <a:off x="9011653" y="613611"/>
            <a:ext cx="2622884" cy="5630778"/>
          </a:xfrm>
          <a:prstGeom prst="roundRect">
            <a:avLst>
              <a:gd name="adj" fmla="val 1528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nero, smartphon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16EA646-9117-F40A-5B28-55DC138C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48" y="501354"/>
            <a:ext cx="2891723" cy="585529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24799933-A4C2-4A89-D121-ACA787FBF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1761C1D9-FE40-E551-0706-026DD2287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88B87BF-7AF1-2539-5C8A-FD99EE2BD35B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B9713F-9B18-EAE4-4EBF-070EBE50B377}"/>
              </a:ext>
            </a:extLst>
          </p:cNvPr>
          <p:cNvSpPr txBox="1"/>
          <p:nvPr/>
        </p:nvSpPr>
        <p:spPr>
          <a:xfrm>
            <a:off x="156410" y="1353148"/>
            <a:ext cx="82777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Cos’è </a:t>
            </a:r>
            <a:r>
              <a:rPr lang="it-IT" sz="4000" dirty="0" err="1"/>
              <a:t>iWalk</a:t>
            </a:r>
            <a:r>
              <a:rPr lang="it-IT" sz="4000" dirty="0"/>
              <a:t>?</a:t>
            </a:r>
          </a:p>
          <a:p>
            <a:endParaRPr lang="it-IT" sz="2000" dirty="0"/>
          </a:p>
          <a:p>
            <a:r>
              <a:rPr lang="it-IT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iWalk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è un’applicazione per iPhone che si prefigge l’obiettivo di prevedere quanti passi fare per bruciare determinate kcal</a:t>
            </a:r>
          </a:p>
          <a:p>
            <a:endParaRPr lang="it-IT" sz="2000" dirty="0"/>
          </a:p>
          <a:p>
            <a:r>
              <a:rPr lang="it-IT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 possibile anche tenere traccia delle kcal assunte giornalmente, questo viene fatto con l’ausilio di un LLM per permettere all’utente di ottenere una stima delle kca</a:t>
            </a: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 utilizzando il linguaggio naturale</a:t>
            </a:r>
          </a:p>
          <a:p>
            <a:endParaRPr lang="it-IT" sz="2000" dirty="0"/>
          </a:p>
          <a:p>
            <a:r>
              <a:rPr lang="it-IT" sz="2000" dirty="0"/>
              <a:t>Dato che ognuno brucia kcal in modo diverso, non esiste un unico dataset per l’apprendimento: viene creato sulla base dei dati di ogni utente</a:t>
            </a:r>
          </a:p>
        </p:txBody>
      </p:sp>
    </p:spTree>
    <p:extLst>
      <p:ext uri="{BB962C8B-B14F-4D97-AF65-F5344CB8AC3E}">
        <p14:creationId xmlns:p14="http://schemas.microsoft.com/office/powerpoint/2010/main" val="228358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BACD2-1D39-7155-CC46-04A2784D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7E62DB7E-CBD8-CAB2-14A2-A76DFA94C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8DBF4F2E-B3A5-8C2A-B43F-C3B3067C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A464F579-6726-556F-C617-0EAA20D10A92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C22C3AC-F760-9FD5-A3B1-5310730418C6}"/>
              </a:ext>
            </a:extLst>
          </p:cNvPr>
          <p:cNvSpPr txBox="1"/>
          <p:nvPr/>
        </p:nvSpPr>
        <p:spPr>
          <a:xfrm>
            <a:off x="1957136" y="3075057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Tecnologie utilizzate</a:t>
            </a:r>
          </a:p>
        </p:txBody>
      </p:sp>
    </p:spTree>
    <p:extLst>
      <p:ext uri="{BB962C8B-B14F-4D97-AF65-F5344CB8AC3E}">
        <p14:creationId xmlns:p14="http://schemas.microsoft.com/office/powerpoint/2010/main" val="54945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6245B-23E3-39F3-35AE-BE800A1AC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894B853B-8F91-AF08-9DF8-3916DB6C2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2B30120E-4778-6895-A658-E1C8BABA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ACA5EBCB-6342-9571-3822-AE1AF026B314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804932-6E88-DF32-8C7E-17D693B3DCDE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Tecnologie utilizzate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617AF307-899A-0ABB-EA55-05BBD97CEA80}"/>
              </a:ext>
            </a:extLst>
          </p:cNvPr>
          <p:cNvGraphicFramePr>
            <a:graphicFrameLocks noGrp="1"/>
          </p:cNvGraphicFramePr>
          <p:nvPr/>
        </p:nvGraphicFramePr>
        <p:xfrm>
          <a:off x="4080180" y="4178195"/>
          <a:ext cx="118872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109006183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885206808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40166147"/>
                    </a:ext>
                  </a:extLst>
                </a:gridCol>
              </a:tblGrid>
              <a:tr h="1787804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Swift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È il linguaggio nativo per lo sviluppo di app iOS e </a:t>
                      </a:r>
                      <a:r>
                        <a:rPr lang="it-IT" sz="1600" b="0" dirty="0" err="1">
                          <a:solidFill>
                            <a:schemeClr val="tx1"/>
                          </a:solidFill>
                        </a:rPr>
                        <a:t>macOS</a:t>
                      </a:r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, garantendo performance elevate e integrazione diretta con le librerie Apple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413612"/>
                  </a:ext>
                </a:extLst>
              </a:tr>
            </a:tbl>
          </a:graphicData>
        </a:graphic>
      </p:graphicFrame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47F8B52F-F04F-2CBE-0A69-FB23A98AF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9431" y="2543377"/>
            <a:ext cx="1553138" cy="15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7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D6321-8784-5B56-EF4F-D9776A597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CF6CF37-6322-3A9E-1F71-8BE95F8F7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4CB3C8A1-31F7-0719-72D7-92CEA8F1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6B49BBB-E2C0-65E1-3890-D765486D3A8F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F583F5-D9BE-FCB4-690A-137B8A7B6B5F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Tecnologie utilizzate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2260F7F3-C8D0-9B62-521B-B839E8BE5A53}"/>
              </a:ext>
            </a:extLst>
          </p:cNvPr>
          <p:cNvGraphicFramePr>
            <a:graphicFrameLocks noGrp="1"/>
          </p:cNvGraphicFramePr>
          <p:nvPr/>
        </p:nvGraphicFramePr>
        <p:xfrm>
          <a:off x="2278878" y="4196792"/>
          <a:ext cx="118872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109006183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885206808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40166147"/>
                    </a:ext>
                  </a:extLst>
                </a:gridCol>
              </a:tblGrid>
              <a:tr h="1787804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Swift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È il linguaggio nativo per lo sviluppo di app iOS e </a:t>
                      </a:r>
                      <a:r>
                        <a:rPr lang="it-IT" sz="1600" b="0" dirty="0" err="1">
                          <a:solidFill>
                            <a:schemeClr val="tx1"/>
                          </a:solidFill>
                        </a:rPr>
                        <a:t>macOS</a:t>
                      </a:r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, garantendo performance elevate e integrazione diretta con le librerie Apple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CoreML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È un framework che permette di eseguire modelli di machine learning direttamente sui dispositivi Apple, garantendo velocità di calcolo ed efficienza energetica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413612"/>
                  </a:ext>
                </a:extLst>
              </a:tr>
            </a:tbl>
          </a:graphicData>
        </a:graphic>
      </p:graphicFrame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7239F5F3-15F7-15E3-792F-5539DEF87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8129" y="2561974"/>
            <a:ext cx="1553138" cy="1553138"/>
          </a:xfrm>
          <a:prstGeom prst="rect">
            <a:avLst/>
          </a:prstGeom>
        </p:spPr>
      </p:pic>
      <p:pic>
        <p:nvPicPr>
          <p:cNvPr id="14" name="Immagine 13" descr="Immagine che contiene schermata, Elementi grafici, grafica, design&#10;&#10;Il contenuto generato dall'IA potrebbe non essere corretto.">
            <a:extLst>
              <a:ext uri="{FF2B5EF4-FFF2-40B4-BE49-F238E27FC236}">
                <a16:creationId xmlns:a16="http://schemas.microsoft.com/office/drawing/2014/main" id="{FFF86AFF-2A3C-44A9-A31D-CF9536729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26" y="2395656"/>
            <a:ext cx="2877502" cy="191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8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B01A-D1D2-E0CE-5158-39A9F4861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4FF77E9E-B998-5663-7D07-A45771452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3" y="307702"/>
            <a:ext cx="1249125" cy="511704"/>
          </a:xfrm>
        </p:spPr>
        <p:txBody>
          <a:bodyPr>
            <a:normAutofit lnSpcReduction="10000"/>
          </a:bodyPr>
          <a:lstStyle/>
          <a:p>
            <a:r>
              <a:rPr lang="it-IT" sz="3200" dirty="0" err="1">
                <a:latin typeface="Aptos" panose="020B0004020202020204" pitchFamily="34" charset="0"/>
              </a:rPr>
              <a:t>iWalk</a:t>
            </a:r>
            <a:endParaRPr lang="it-IT" sz="3200" dirty="0">
              <a:latin typeface="Aptos" panose="020B0004020202020204" pitchFamily="34" charset="0"/>
            </a:endParaRPr>
          </a:p>
        </p:txBody>
      </p:sp>
      <p:pic>
        <p:nvPicPr>
          <p:cNvPr id="6" name="Immagine 5" descr="Immagine che contiene clipart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A567943C-4CEC-5B69-FD74-6DADC2A8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68031"/>
            <a:ext cx="967590" cy="950495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D4744B9-7E28-6932-9ABC-249E245627E5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6550298"/>
          <a:ext cx="11887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408675087"/>
                    </a:ext>
                  </a:extLst>
                </a:gridCol>
                <a:gridCol w="5943601">
                  <a:extLst>
                    <a:ext uri="{9D8B030D-6E8A-4147-A177-3AD203B41FA5}">
                      <a16:colId xmlns:a16="http://schemas.microsoft.com/office/drawing/2014/main" val="1324341372"/>
                    </a:ext>
                  </a:extLst>
                </a:gridCol>
              </a:tblGrid>
              <a:tr h="399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Corso di Fondamenti di Intelligenza Artificiale 2024/2025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Roberto Ambrosino - Matricola 0512117886</a:t>
                      </a:r>
                    </a:p>
                    <a:p>
                      <a:endParaRPr lang="it-IT" sz="14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70042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24815F-EAD6-543A-8AA9-72CF8C0C9E5F}"/>
              </a:ext>
            </a:extLst>
          </p:cNvPr>
          <p:cNvSpPr txBox="1"/>
          <p:nvPr/>
        </p:nvSpPr>
        <p:spPr>
          <a:xfrm>
            <a:off x="156410" y="1353148"/>
            <a:ext cx="8277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Tecnologie utilizzate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160A850-6C6D-94DC-E4DF-426A3EFFB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243560"/>
              </p:ext>
            </p:extLst>
          </p:nvPr>
        </p:nvGraphicFramePr>
        <p:xfrm>
          <a:off x="152401" y="4196792"/>
          <a:ext cx="118872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109006183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885206808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40166147"/>
                    </a:ext>
                  </a:extLst>
                </a:gridCol>
              </a:tblGrid>
              <a:tr h="1787804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Swift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È il linguaggio nativo per lo sviluppo di app iOS e </a:t>
                      </a:r>
                      <a:r>
                        <a:rPr lang="it-IT" sz="1600" b="0" dirty="0" err="1">
                          <a:solidFill>
                            <a:schemeClr val="tx1"/>
                          </a:solidFill>
                        </a:rPr>
                        <a:t>macOS</a:t>
                      </a:r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, garantendo performance elevate e integrazione diretta con le librerie Apple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 err="1">
                          <a:solidFill>
                            <a:schemeClr val="tx1"/>
                          </a:solidFill>
                        </a:rPr>
                        <a:t>CoreML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È un framework che permette di eseguire modelli di machine learning direttamente sui dispositivi Apple, garantendo velocità di calcolo ed efficienza energetica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GPT</a:t>
                      </a:r>
                    </a:p>
                    <a:p>
                      <a:pPr algn="ctr"/>
                      <a:endParaRPr lang="it-IT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dirty="0">
                          <a:solidFill>
                            <a:schemeClr val="tx1"/>
                          </a:solidFill>
                        </a:rPr>
                        <a:t>GPT è un LLM che può essere utilizzato per ottenere informazioni come le kcal degli alimenti, basandosi su descrizioni fornite dall'utente in linguaggio naturale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413612"/>
                  </a:ext>
                </a:extLst>
              </a:tr>
            </a:tbl>
          </a:graphicData>
        </a:graphic>
      </p:graphicFrame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1F9A423C-D47B-7129-2D7F-097036737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1652" y="2561974"/>
            <a:ext cx="1553138" cy="1553138"/>
          </a:xfrm>
          <a:prstGeom prst="rect">
            <a:avLst/>
          </a:prstGeom>
        </p:spPr>
      </p:pic>
      <p:pic>
        <p:nvPicPr>
          <p:cNvPr id="14" name="Immagine 13" descr="Immagine che contiene schermata, Elementi grafici, grafica, design&#10;&#10;Il contenuto generato dall'IA potrebbe non essere corretto.">
            <a:extLst>
              <a:ext uri="{FF2B5EF4-FFF2-40B4-BE49-F238E27FC236}">
                <a16:creationId xmlns:a16="http://schemas.microsoft.com/office/drawing/2014/main" id="{2C58EE54-8531-55CC-76E6-436E69C64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249" y="2395656"/>
            <a:ext cx="2877502" cy="1916859"/>
          </a:xfrm>
          <a:prstGeom prst="rect">
            <a:avLst/>
          </a:prstGeom>
        </p:spPr>
      </p:pic>
      <p:pic>
        <p:nvPicPr>
          <p:cNvPr id="16" name="Immagine 15" descr="Immagine che contiene simbolo, logo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54B5992-6EE0-73FB-1C5F-122CC4A0B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210" y="2561974"/>
            <a:ext cx="1553138" cy="15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6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2352</Words>
  <Application>Microsoft Macintosh PowerPoint</Application>
  <PresentationFormat>Widescreen</PresentationFormat>
  <Paragraphs>342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Helvetica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Roberto Ambrosino</dc:creator>
  <cp:lastModifiedBy>ROBERTO AMBROSINO</cp:lastModifiedBy>
  <cp:revision>6</cp:revision>
  <dcterms:created xsi:type="dcterms:W3CDTF">2025-03-26T06:21:40Z</dcterms:created>
  <dcterms:modified xsi:type="dcterms:W3CDTF">2025-07-26T15:34:41Z</dcterms:modified>
</cp:coreProperties>
</file>